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316" r:id="rId9"/>
    <p:sldId id="317" r:id="rId10"/>
    <p:sldId id="291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71" r:id="rId19"/>
    <p:sldId id="268" r:id="rId20"/>
    <p:sldId id="259" r:id="rId21"/>
    <p:sldId id="273" r:id="rId22"/>
    <p:sldId id="272" r:id="rId23"/>
    <p:sldId id="274" r:id="rId24"/>
    <p:sldId id="275" r:id="rId25"/>
    <p:sldId id="283" r:id="rId26"/>
    <p:sldId id="286" r:id="rId27"/>
    <p:sldId id="287" r:id="rId28"/>
    <p:sldId id="288" r:id="rId29"/>
    <p:sldId id="284" r:id="rId30"/>
    <p:sldId id="285" r:id="rId31"/>
    <p:sldId id="289" r:id="rId32"/>
    <p:sldId id="290" r:id="rId33"/>
    <p:sldId id="292" r:id="rId34"/>
    <p:sldId id="310" r:id="rId35"/>
    <p:sldId id="293" r:id="rId36"/>
    <p:sldId id="294" r:id="rId37"/>
    <p:sldId id="295" r:id="rId38"/>
    <p:sldId id="311" r:id="rId39"/>
    <p:sldId id="312" r:id="rId40"/>
    <p:sldId id="303" r:id="rId41"/>
    <p:sldId id="306" r:id="rId42"/>
    <p:sldId id="309" r:id="rId43"/>
    <p:sldId id="308" r:id="rId44"/>
    <p:sldId id="307" r:id="rId45"/>
    <p:sldId id="296" r:id="rId46"/>
    <p:sldId id="299" r:id="rId47"/>
    <p:sldId id="301" r:id="rId48"/>
    <p:sldId id="313" r:id="rId49"/>
    <p:sldId id="314" r:id="rId50"/>
    <p:sldId id="304" r:id="rId51"/>
    <p:sldId id="305" r:id="rId52"/>
    <p:sldId id="302" r:id="rId53"/>
    <p:sldId id="300" r:id="rId54"/>
    <p:sldId id="298" r:id="rId55"/>
    <p:sldId id="315" r:id="rId56"/>
    <p:sldId id="318" r:id="rId57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>
      <p:cViewPr varScale="1">
        <p:scale>
          <a:sx n="72" d="100"/>
          <a:sy n="72" d="100"/>
        </p:scale>
        <p:origin x="71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1.png"/><Relationship Id="rId4" Type="http://schemas.openxmlformats.org/officeDocument/2006/relationships/image" Target="../media/image8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30.png"/><Relationship Id="rId7" Type="http://schemas.openxmlformats.org/officeDocument/2006/relationships/image" Target="../media/image871.png"/><Relationship Id="rId12" Type="http://schemas.openxmlformats.org/officeDocument/2006/relationships/image" Target="../media/image99.png"/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911.png"/><Relationship Id="rId5" Type="http://schemas.openxmlformats.org/officeDocument/2006/relationships/image" Target="../media/image851.png"/><Relationship Id="rId10" Type="http://schemas.openxmlformats.org/officeDocument/2006/relationships/image" Target="../media/image901.png"/><Relationship Id="rId4" Type="http://schemas.openxmlformats.org/officeDocument/2006/relationships/image" Target="../media/image841.png"/><Relationship Id="rId9" Type="http://schemas.openxmlformats.org/officeDocument/2006/relationships/image" Target="../media/image89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image" Target="../media/image9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0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6.png"/><Relationship Id="rId21" Type="http://schemas.openxmlformats.org/officeDocument/2006/relationships/image" Target="../media/image16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45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microsoft.com/office/2007/relationships/hdphoto" Target="../media/hdphoto1.wdp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6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microsoft.com/office/2007/relationships/hdphoto" Target="../media/hdphoto1.wdp"/><Relationship Id="rId10" Type="http://schemas.openxmlformats.org/officeDocument/2006/relationships/image" Target="../media/image171.png"/><Relationship Id="rId4" Type="http://schemas.openxmlformats.org/officeDocument/2006/relationships/image" Target="../media/image146.png"/><Relationship Id="rId9" Type="http://schemas.openxmlformats.org/officeDocument/2006/relationships/image" Target="../media/image17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3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4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7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7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81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8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8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84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8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7388" y="269948"/>
                <a:ext cx="8010334" cy="76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69948"/>
                <a:ext cx="8010334" cy="76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7388" y="1076201"/>
                <a:ext cx="10527947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1076201"/>
                <a:ext cx="10527947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7388" y="2970752"/>
                <a:ext cx="11117826" cy="715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970752"/>
                <a:ext cx="11117826" cy="7159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7388" y="5045489"/>
                <a:ext cx="6601551" cy="4110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5045489"/>
                <a:ext cx="6601551" cy="411010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7388" y="3869497"/>
                <a:ext cx="2112181" cy="736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3869497"/>
                <a:ext cx="2112181" cy="736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7388" y="5506792"/>
                <a:ext cx="10837326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5506792"/>
                <a:ext cx="10837326" cy="5068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87388" y="2146228"/>
                <a:ext cx="9257407" cy="72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2146228"/>
                <a:ext cx="9257407" cy="720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7388" y="6052571"/>
                <a:ext cx="9257407" cy="411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88" y="6052571"/>
                <a:ext cx="9257407" cy="411010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6806" y="6618670"/>
                <a:ext cx="11117826" cy="3187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6" y="6618670"/>
                <a:ext cx="11117826" cy="318742"/>
              </a:xfrm>
              <a:prstGeom prst="rect">
                <a:avLst/>
              </a:prstGeom>
              <a:blipFill>
                <a:blip r:embed="rId10"/>
                <a:stretch>
                  <a:fillRect l="-713" b="-2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35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" t="5757" r="3346" b="2729"/>
          <a:stretch/>
        </p:blipFill>
        <p:spPr>
          <a:xfrm>
            <a:off x="0" y="3188551"/>
            <a:ext cx="12191999" cy="61736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17188" y="5220172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7159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03426" y="5220172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15494" y="3843097"/>
            <a:ext cx="5544802" cy="194857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541468" cy="1948573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8083" r="3882" b="6860"/>
          <a:stretch/>
        </p:blipFill>
        <p:spPr>
          <a:xfrm>
            <a:off x="191344" y="3740624"/>
            <a:ext cx="11593288" cy="22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3763707"/>
            <a:ext cx="12198096" cy="6270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1368133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46548"/>
            <a:ext cx="7096125" cy="1457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0.001796 seconds.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3×102×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×1.7658×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5.987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×4×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=4.047×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3×207×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4.047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5.987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827" r="4062" b="2871"/>
          <a:stretch/>
        </p:blipFill>
        <p:spPr>
          <a:xfrm>
            <a:off x="18409" y="3842063"/>
            <a:ext cx="12198096" cy="6216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18409" y="1441136"/>
            <a:ext cx="12198096" cy="24369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18" y="83547"/>
            <a:ext cx="5166879" cy="1457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9214" y="452044"/>
            <a:ext cx="3382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Elapsed time is 0.001754 seconds</a:t>
            </a:r>
            <a:r>
              <a:rPr lang="en-CA" dirty="0" smtClean="0"/>
              <a:t>.</a:t>
            </a:r>
          </a:p>
          <a:p>
            <a:r>
              <a:rPr lang="en-CA" dirty="0" smtClean="0"/>
              <a:t>45 minutes training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67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0656" r="4581" b="5629"/>
          <a:stretch/>
        </p:blipFill>
        <p:spPr>
          <a:xfrm>
            <a:off x="0" y="6397352"/>
            <a:ext cx="12183754" cy="2376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6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t="22758" r="7406" b="5517"/>
          <a:stretch/>
        </p:blipFill>
        <p:spPr>
          <a:xfrm>
            <a:off x="2891644" y="1752836"/>
            <a:ext cx="604590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" b="1590"/>
          <a:stretch/>
        </p:blipFill>
        <p:spPr>
          <a:xfrm>
            <a:off x="3251684" y="1536812"/>
            <a:ext cx="5804704" cy="6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t="5517" r="5854" b="2758"/>
          <a:stretch/>
        </p:blipFill>
        <p:spPr>
          <a:xfrm>
            <a:off x="2855640" y="1068760"/>
            <a:ext cx="6768752" cy="75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1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552450"/>
            <a:ext cx="8143875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11388"/>
          <a:stretch/>
        </p:blipFill>
        <p:spPr>
          <a:xfrm>
            <a:off x="4589401" y="168659"/>
            <a:ext cx="1962150" cy="95375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04" y="311200"/>
            <a:ext cx="3960440" cy="456050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245" y="3625044"/>
            <a:ext cx="2433766" cy="58326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37198" y="5075136"/>
            <a:ext cx="40684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6-Axis Optical Force Sensor</a:t>
            </a:r>
          </a:p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Mounted onto the proximal shaft of the instrument</a:t>
            </a:r>
            <a:endParaRPr lang="en-CA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49532" y="2508920"/>
            <a:ext cx="2531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75000"/>
                  </a:schemeClr>
                </a:solidFill>
              </a:rPr>
              <a:t>Compliant Trocar with an overcoat</a:t>
            </a:r>
            <a:endParaRPr lang="en-CA" sz="2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99856" y="4324588"/>
            <a:ext cx="828092" cy="1027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4799856" y="5867352"/>
            <a:ext cx="1044116" cy="2402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/>
          <p:cNvCxnSpPr>
            <a:stCxn id="7" idx="3"/>
          </p:cNvCxnSpPr>
          <p:nvPr/>
        </p:nvCxnSpPr>
        <p:spPr>
          <a:xfrm flipV="1">
            <a:off x="5627948" y="4561148"/>
            <a:ext cx="591631" cy="2774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1"/>
          </p:cNvCxnSpPr>
          <p:nvPr/>
        </p:nvCxnSpPr>
        <p:spPr>
          <a:xfrm>
            <a:off x="4378947" y="6818040"/>
            <a:ext cx="420909" cy="250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071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r="8398" b="4163"/>
          <a:stretch/>
        </p:blipFill>
        <p:spPr>
          <a:xfrm>
            <a:off x="5457281" y="1284784"/>
            <a:ext cx="4357205" cy="49685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t="13714" b="1655"/>
          <a:stretch/>
        </p:blipFill>
        <p:spPr>
          <a:xfrm>
            <a:off x="3016489" y="168660"/>
            <a:ext cx="2228850" cy="91090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967" y="1284784"/>
            <a:ext cx="2433766" cy="58326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01657" y="6473533"/>
            <a:ext cx="406845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6-Axis Optical Force Sensor</a:t>
            </a:r>
          </a:p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Mounted onto the proximal shaft of the instrument</a:t>
            </a:r>
            <a:endParaRPr lang="en-CA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7967" y="7427195"/>
            <a:ext cx="3190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solidFill>
                  <a:schemeClr val="accent5">
                    <a:lumMod val="50000"/>
                  </a:schemeClr>
                </a:solidFill>
              </a:rPr>
              <a:t>Compliant Cannula with an outer tube overcoat</a:t>
            </a:r>
            <a:endParaRPr lang="en-CA" sz="2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06887" y="2084914"/>
            <a:ext cx="998468" cy="1281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306887" y="5367956"/>
            <a:ext cx="1146756" cy="3225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Connector 9"/>
          <p:cNvCxnSpPr>
            <a:stCxn id="7" idx="3"/>
          </p:cNvCxnSpPr>
          <p:nvPr/>
        </p:nvCxnSpPr>
        <p:spPr>
          <a:xfrm>
            <a:off x="4305355" y="2725819"/>
            <a:ext cx="1151926" cy="3591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365236" y="5676581"/>
            <a:ext cx="941651" cy="727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186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t="7022"/>
          <a:stretch/>
        </p:blipFill>
        <p:spPr>
          <a:xfrm>
            <a:off x="7788188" y="6744918"/>
            <a:ext cx="3068020" cy="33608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4853"/>
          <a:stretch/>
        </p:blipFill>
        <p:spPr>
          <a:xfrm>
            <a:off x="11604612" y="744724"/>
            <a:ext cx="2638548" cy="336084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t="1442" b="1656"/>
          <a:stretch/>
        </p:blipFill>
        <p:spPr>
          <a:xfrm>
            <a:off x="2425617" y="116290"/>
            <a:ext cx="2228850" cy="1042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07" y="4713442"/>
            <a:ext cx="2433766" cy="583264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702116" y="3365285"/>
            <a:ext cx="998468" cy="128180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702116" y="6767185"/>
            <a:ext cx="1146756" cy="297854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/>
          <p:cNvCxnSpPr>
            <a:stCxn id="7" idx="3"/>
          </p:cNvCxnSpPr>
          <p:nvPr/>
        </p:nvCxnSpPr>
        <p:spPr>
          <a:xfrm flipV="1">
            <a:off x="3700584" y="3365286"/>
            <a:ext cx="1796222" cy="64090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806" y="116290"/>
            <a:ext cx="3600400" cy="3898178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417484" y="9367299"/>
            <a:ext cx="1616154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Outer Tube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7258" y="6913671"/>
            <a:ext cx="166743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Leaf Spring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088514" y="7303285"/>
            <a:ext cx="178744" cy="232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1"/>
          </p:cNvCxnSpPr>
          <p:nvPr/>
        </p:nvCxnSpPr>
        <p:spPr>
          <a:xfrm flipH="1" flipV="1">
            <a:off x="5884090" y="9479657"/>
            <a:ext cx="533394" cy="876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8033638" y="9567354"/>
            <a:ext cx="533394" cy="692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17484" y="8530962"/>
            <a:ext cx="1492182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solidFill>
                  <a:schemeClr val="accent5">
                    <a:lumMod val="50000"/>
                  </a:schemeClr>
                </a:solidFill>
                <a:latin typeface="arial (Body)"/>
                <a:cs typeface="Arial" panose="020B0604020202020204" pitchFamily="34" charset="0"/>
              </a:rPr>
              <a:t>Inner Tube</a:t>
            </a:r>
            <a:endParaRPr lang="en-CA" sz="2000" dirty="0">
              <a:solidFill>
                <a:schemeClr val="accent5">
                  <a:lumMod val="50000"/>
                </a:schemeClr>
              </a:solidFill>
              <a:latin typeface="arial (Body)"/>
              <a:cs typeface="Arial" panose="020B0604020202020204" pitchFamily="34" charset="0"/>
            </a:endParaRPr>
          </a:p>
        </p:txBody>
      </p:sp>
      <p:cxnSp>
        <p:nvCxnSpPr>
          <p:cNvPr id="28" name="Straight Connector 27"/>
          <p:cNvCxnSpPr>
            <a:stCxn id="27" idx="3"/>
          </p:cNvCxnSpPr>
          <p:nvPr/>
        </p:nvCxnSpPr>
        <p:spPr>
          <a:xfrm>
            <a:off x="7909666" y="8731017"/>
            <a:ext cx="941584" cy="3213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4" idx="1"/>
          </p:cNvCxnSpPr>
          <p:nvPr/>
        </p:nvCxnSpPr>
        <p:spPr>
          <a:xfrm>
            <a:off x="3863025" y="7575911"/>
            <a:ext cx="804182" cy="5385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253" y="4668134"/>
            <a:ext cx="3021906" cy="167690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7586253" y="5860942"/>
            <a:ext cx="788314" cy="10527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85620" y="7313781"/>
            <a:ext cx="410597" cy="4064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2806" y="5860942"/>
            <a:ext cx="3050354" cy="334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5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r="11337"/>
          <a:stretch/>
        </p:blipFill>
        <p:spPr>
          <a:xfrm>
            <a:off x="4400190" y="516310"/>
            <a:ext cx="2808312" cy="9145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54667" r="12857"/>
          <a:stretch/>
        </p:blipFill>
        <p:spPr>
          <a:xfrm>
            <a:off x="7392144" y="516310"/>
            <a:ext cx="3960440" cy="34974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796" y="4345124"/>
            <a:ext cx="3195136" cy="5446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9" y="1464804"/>
            <a:ext cx="3800130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11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68" y="1572816"/>
            <a:ext cx="4868002" cy="57348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t="61750" r="29413" b="2267"/>
          <a:stretch/>
        </p:blipFill>
        <p:spPr>
          <a:xfrm>
            <a:off x="7140116" y="1464994"/>
            <a:ext cx="4968552" cy="58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15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492696"/>
            <a:ext cx="13412362" cy="85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852736"/>
            <a:ext cx="4795572" cy="7879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02"/>
          <a:stretch/>
        </p:blipFill>
        <p:spPr>
          <a:xfrm>
            <a:off x="5843972" y="852736"/>
            <a:ext cx="6407103" cy="7879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689549" y="1356792"/>
            <a:ext cx="1836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Power/Com Board</a:t>
            </a:r>
            <a:endParaRPr lang="en-CA" sz="2400" dirty="0">
              <a:latin typeface="arial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89549" y="5065204"/>
            <a:ext cx="1921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Sensing units</a:t>
            </a:r>
            <a:endParaRPr lang="en-CA" sz="2400" dirty="0">
              <a:latin typeface="arial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89549" y="6270780"/>
            <a:ext cx="2011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latin typeface="arial (Body)"/>
              </a:rPr>
              <a:t>Light Modulators</a:t>
            </a:r>
            <a:endParaRPr lang="en-CA" sz="2400" dirty="0">
              <a:latin typeface="arial (Body)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89549" y="3483187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Active </a:t>
            </a:r>
            <a:br>
              <a:rPr lang="en-CA" sz="2400" dirty="0" smtClean="0">
                <a:solidFill>
                  <a:srgbClr val="002060"/>
                </a:solidFill>
                <a:latin typeface="arial (Body)"/>
              </a:rPr>
            </a:br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Component</a:t>
            </a:r>
            <a:endParaRPr lang="en-CA" sz="2400" dirty="0">
              <a:solidFill>
                <a:srgbClr val="002060"/>
              </a:solidFill>
              <a:latin typeface="arial (Body)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89549" y="7189440"/>
            <a:ext cx="1960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Passive</a:t>
            </a:r>
            <a:br>
              <a:rPr lang="en-CA" sz="2400" dirty="0" smtClean="0">
                <a:solidFill>
                  <a:srgbClr val="002060"/>
                </a:solidFill>
                <a:latin typeface="arial (Body)"/>
              </a:rPr>
            </a:br>
            <a:r>
              <a:rPr lang="en-CA" sz="2400" dirty="0" smtClean="0">
                <a:solidFill>
                  <a:srgbClr val="002060"/>
                </a:solidFill>
                <a:latin typeface="arial (Body)"/>
              </a:rPr>
              <a:t>Component</a:t>
            </a:r>
            <a:endParaRPr lang="en-CA" sz="2400" dirty="0">
              <a:solidFill>
                <a:srgbClr val="002060"/>
              </a:solidFill>
              <a:latin typeface="arial (Body)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27679" y="1932856"/>
            <a:ext cx="1260140" cy="6840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67408" y="5166929"/>
            <a:ext cx="544347" cy="1421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67408" y="5396754"/>
            <a:ext cx="1332148" cy="1406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058850" y="6408529"/>
            <a:ext cx="874009" cy="22814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58850" y="6560972"/>
            <a:ext cx="1621057" cy="1987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484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32" y="6217332"/>
            <a:ext cx="7191375" cy="503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438"/>
          <a:stretch/>
        </p:blipFill>
        <p:spPr>
          <a:xfrm>
            <a:off x="2675259" y="-587424"/>
            <a:ext cx="7162800" cy="74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4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59" y="178012"/>
            <a:ext cx="1817690" cy="986509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61751" y="2197410"/>
            <a:ext cx="0" cy="900274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65607" y="2197410"/>
            <a:ext cx="0" cy="733229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513679" y="2197410"/>
            <a:ext cx="0" cy="535207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35" y="7249280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5182011" y="7249280"/>
            <a:ext cx="189695" cy="6004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12700" cmpd="dbl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5182011" y="7249280"/>
            <a:ext cx="0" cy="6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350474" y="6818707"/>
                <a:ext cx="701410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474" y="6818707"/>
                <a:ext cx="701410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981732" y="3087924"/>
            <a:ext cx="577789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5400000">
            <a:off x="2529095" y="5616333"/>
            <a:ext cx="7454926" cy="3718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6135847" y="1441190"/>
            <a:ext cx="241423" cy="127101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6306662" y="1568780"/>
            <a:ext cx="0" cy="12710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409227" y="2204288"/>
            <a:ext cx="5532943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2357699" y="7549480"/>
            <a:ext cx="71891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256558" y="2204288"/>
            <a:ext cx="0" cy="11155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10800000" flipH="1" flipV="1">
            <a:off x="6299770" y="2204289"/>
            <a:ext cx="111556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 rot="5400000">
            <a:off x="6068837" y="2016567"/>
            <a:ext cx="375443" cy="375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rot="5400000">
            <a:off x="6123818" y="2071548"/>
            <a:ext cx="265480" cy="265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 flipH="1">
            <a:off x="6123818" y="2071548"/>
            <a:ext cx="265480" cy="2654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>
          <a:xfrm rot="5400000" flipV="1">
            <a:off x="8220236" y="9041041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 rot="5400000">
            <a:off x="5575183" y="6127787"/>
            <a:ext cx="6432018" cy="3718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 rot="5400000">
            <a:off x="8708896" y="7467184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/>
          <p:nvPr/>
        </p:nvCxnSpPr>
        <p:spPr>
          <a:xfrm rot="5400000">
            <a:off x="6906931" y="6966869"/>
            <a:ext cx="0" cy="116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/>
              <p:cNvSpPr txBox="1"/>
              <p:nvPr/>
            </p:nvSpPr>
            <p:spPr>
              <a:xfrm>
                <a:off x="7378064" y="1896512"/>
                <a:ext cx="53354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064" y="1896512"/>
                <a:ext cx="53354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5992512" y="1399474"/>
                <a:ext cx="528093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512" y="1399474"/>
                <a:ext cx="528093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Arc 164"/>
          <p:cNvSpPr/>
          <p:nvPr/>
        </p:nvSpPr>
        <p:spPr>
          <a:xfrm rot="16200000">
            <a:off x="8220236" y="2447127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 rot="5400000">
            <a:off x="9455904" y="6966869"/>
            <a:ext cx="0" cy="1165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>
            <a:off x="9048085" y="3100450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066728" y="7467184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Oval 31"/>
          <p:cNvSpPr/>
          <p:nvPr/>
        </p:nvSpPr>
        <p:spPr>
          <a:xfrm>
            <a:off x="4066728" y="3005628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/>
              <p:cNvSpPr txBox="1"/>
              <p:nvPr/>
            </p:nvSpPr>
            <p:spPr>
              <a:xfrm>
                <a:off x="3653763" y="3038818"/>
                <a:ext cx="49667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763" y="3038818"/>
                <a:ext cx="496674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3670690" y="7442160"/>
                <a:ext cx="493340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690" y="7442160"/>
                <a:ext cx="493340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/>
              <p:cNvSpPr txBox="1"/>
              <p:nvPr/>
            </p:nvSpPr>
            <p:spPr>
              <a:xfrm>
                <a:off x="3694130" y="8871924"/>
                <a:ext cx="464614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0" name="TextBox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130" y="8871924"/>
                <a:ext cx="464614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8360145" y="10139538"/>
                <a:ext cx="86209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145" y="10139538"/>
                <a:ext cx="862095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7610611" y="8812108"/>
                <a:ext cx="665567" cy="656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611" y="8812108"/>
                <a:ext cx="665567" cy="6568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9364324" y="6860550"/>
                <a:ext cx="616258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324" y="6860550"/>
                <a:ext cx="616258" cy="61555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/>
              <p:cNvSpPr txBox="1"/>
              <p:nvPr/>
            </p:nvSpPr>
            <p:spPr>
              <a:xfrm>
                <a:off x="6487250" y="6875218"/>
                <a:ext cx="2002663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6" name="TextBox 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250" y="6875218"/>
                <a:ext cx="2002663" cy="615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Oval 142"/>
          <p:cNvSpPr/>
          <p:nvPr/>
        </p:nvSpPr>
        <p:spPr>
          <a:xfrm rot="5400000">
            <a:off x="6174262" y="7467184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6006618" y="3157903"/>
                <a:ext cx="499880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618" y="3157903"/>
                <a:ext cx="499880" cy="61555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/>
              <p:cNvSpPr txBox="1"/>
              <p:nvPr/>
            </p:nvSpPr>
            <p:spPr>
              <a:xfrm>
                <a:off x="8259957" y="1798707"/>
                <a:ext cx="102239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8" name="TextBox 1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957" y="1798707"/>
                <a:ext cx="1022395" cy="61555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/>
              <p:cNvSpPr txBox="1"/>
              <p:nvPr/>
            </p:nvSpPr>
            <p:spPr>
              <a:xfrm>
                <a:off x="9921958" y="2772027"/>
                <a:ext cx="825867" cy="65684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79" name="TextBox 1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958" y="2772027"/>
                <a:ext cx="825867" cy="6568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Connector 179"/>
          <p:cNvCxnSpPr/>
          <p:nvPr/>
        </p:nvCxnSpPr>
        <p:spPr>
          <a:xfrm flipH="1">
            <a:off x="1409227" y="9529702"/>
            <a:ext cx="739220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599045" y="9529702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4066728" y="9441310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2552995" y="2279502"/>
                <a:ext cx="608756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995" y="2279502"/>
                <a:ext cx="608756" cy="61555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1914861" y="4505400"/>
                <a:ext cx="598818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861" y="4505400"/>
                <a:ext cx="598818" cy="6155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1379476" y="5495510"/>
                <a:ext cx="434157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CA" sz="3400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476" y="5495510"/>
                <a:ext cx="434157" cy="6155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Oval 185"/>
          <p:cNvSpPr/>
          <p:nvPr/>
        </p:nvSpPr>
        <p:spPr>
          <a:xfrm>
            <a:off x="4066728" y="2121992"/>
            <a:ext cx="164592" cy="1645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885202" y="1383333"/>
                <a:ext cx="527645" cy="61555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02" y="1383333"/>
                <a:ext cx="527645" cy="6155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2166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54" r="3268"/>
          <a:stretch/>
        </p:blipFill>
        <p:spPr>
          <a:xfrm>
            <a:off x="512819" y="816732"/>
            <a:ext cx="3717518" cy="8884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6183" y="7478299"/>
            <a:ext cx="2434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Outer Tube - Overcoat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3912" y="5313761"/>
            <a:ext cx="196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Inner Tube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51734" y="5812244"/>
            <a:ext cx="414449" cy="2935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11341" y="7212056"/>
            <a:ext cx="451898" cy="3764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28060" y="4194416"/>
            <a:ext cx="719668" cy="5849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14853"/>
          <a:stretch/>
        </p:blipFill>
        <p:spPr>
          <a:xfrm>
            <a:off x="5605118" y="2211767"/>
            <a:ext cx="4307306" cy="548642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710591" y="5812244"/>
            <a:ext cx="2417756" cy="10824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198731" y="7081428"/>
            <a:ext cx="1584970" cy="4162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86400" y="3683366"/>
            <a:ext cx="1968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solidFill>
                  <a:schemeClr val="accent5">
                    <a:lumMod val="50000"/>
                  </a:schemeClr>
                </a:solidFill>
              </a:rPr>
              <a:t>Leaf Spring</a:t>
            </a:r>
            <a:endParaRPr lang="en-CA" sz="28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endCxn id="5" idx="3"/>
          </p:cNvCxnSpPr>
          <p:nvPr/>
        </p:nvCxnSpPr>
        <p:spPr>
          <a:xfrm flipH="1">
            <a:off x="5454529" y="3780660"/>
            <a:ext cx="734830" cy="164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42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5173216"/>
            <a:ext cx="4076809" cy="33009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958" y="1381891"/>
            <a:ext cx="7335781" cy="23500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365874" y="3245954"/>
            <a:ext cx="0" cy="112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 rot="4342715">
            <a:off x="7293865" y="4246741"/>
            <a:ext cx="144016" cy="396044"/>
            <a:chOff x="8580276" y="4165104"/>
            <a:chExt cx="144016" cy="39604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7365874" y="4518155"/>
            <a:ext cx="0" cy="36963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26034" y="3245954"/>
            <a:ext cx="0" cy="1125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4342715">
            <a:off x="4354025" y="4246741"/>
            <a:ext cx="144016" cy="396044"/>
            <a:chOff x="8580276" y="4165104"/>
            <a:chExt cx="144016" cy="39604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/>
          <p:cNvCxnSpPr/>
          <p:nvPr/>
        </p:nvCxnSpPr>
        <p:spPr>
          <a:xfrm>
            <a:off x="4426034" y="4518155"/>
            <a:ext cx="0" cy="36963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40531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1468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ircuit, Symbol, Electronics - Circuit Symbol For A Spring, HD Png Download  - kind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82406" y="2225495"/>
            <a:ext cx="1072144" cy="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>
            <a:off x="3908952" y="1989623"/>
            <a:ext cx="39776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 rot="5400000">
            <a:off x="7794307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0" name="Oval 29"/>
          <p:cNvSpPr/>
          <p:nvPr/>
        </p:nvSpPr>
        <p:spPr>
          <a:xfrm rot="5400000">
            <a:off x="5815244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sp>
        <p:nvSpPr>
          <p:cNvPr id="31" name="Oval 30"/>
          <p:cNvSpPr/>
          <p:nvPr/>
        </p:nvSpPr>
        <p:spPr>
          <a:xfrm rot="5400000">
            <a:off x="3836182" y="2967541"/>
            <a:ext cx="164592" cy="164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00"/>
          </a:p>
        </p:txBody>
      </p:sp>
      <p:cxnSp>
        <p:nvCxnSpPr>
          <p:cNvPr id="47" name="Straight Connector 46"/>
          <p:cNvCxnSpPr>
            <a:endCxn id="24" idx="3"/>
          </p:cNvCxnSpPr>
          <p:nvPr/>
        </p:nvCxnSpPr>
        <p:spPr>
          <a:xfrm>
            <a:off x="7876603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906951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918478" y="852736"/>
            <a:ext cx="0" cy="11368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06951" y="1140768"/>
            <a:ext cx="1979641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908952" y="1140768"/>
            <a:ext cx="1979641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26034" y="1989622"/>
            <a:ext cx="0" cy="816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62783" y="1989622"/>
            <a:ext cx="0" cy="816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2261366" y="8214506"/>
            <a:ext cx="35538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426034" y="8214506"/>
            <a:ext cx="29367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2423592" y="1989622"/>
            <a:ext cx="481286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963652" y="1989622"/>
            <a:ext cx="0" cy="6224884"/>
          </a:xfrm>
          <a:prstGeom prst="straightConnector1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312428" y="4865439"/>
                <a:ext cx="61837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428" y="4865439"/>
                <a:ext cx="618374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6225017" y="525214"/>
                <a:ext cx="15872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0" dirty="0" smtClean="0">
                    <a:solidFill>
                      <a:srgbClr val="FF0000"/>
                    </a:solidFill>
                    <a:latin typeface="arial (Body)"/>
                  </a:rPr>
                  <a:t>0.866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17" y="525214"/>
                <a:ext cx="1587229" cy="615553"/>
              </a:xfrm>
              <a:prstGeom prst="rect">
                <a:avLst/>
              </a:prstGeom>
              <a:blipFill>
                <a:blip r:embed="rId7"/>
                <a:stretch>
                  <a:fillRect l="-10728"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143974" y="525214"/>
                <a:ext cx="161287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00" b="0" dirty="0" smtClean="0">
                    <a:solidFill>
                      <a:srgbClr val="FF0000"/>
                    </a:solidFill>
                    <a:latin typeface="arial (Body)"/>
                  </a:rPr>
                  <a:t>0.866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74" y="525214"/>
                <a:ext cx="1612877" cy="615553"/>
              </a:xfrm>
              <a:prstGeom prst="rect">
                <a:avLst/>
              </a:prstGeom>
              <a:blipFill>
                <a:blip r:embed="rId8"/>
                <a:stretch>
                  <a:fillRect l="-10606" t="-13861" b="-346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Connector 84"/>
          <p:cNvCxnSpPr/>
          <p:nvPr/>
        </p:nvCxnSpPr>
        <p:spPr>
          <a:xfrm>
            <a:off x="4426034" y="3731899"/>
            <a:ext cx="29367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426034" y="5173216"/>
            <a:ext cx="293674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958899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899" y="2119676"/>
                <a:ext cx="676083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966508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508" y="2119676"/>
                <a:ext cx="676083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24399" y="2119676"/>
                <a:ext cx="67608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3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rgbClr val="FF0000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99" y="2119676"/>
                <a:ext cx="676083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6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1705"/>
          <a:stretch/>
        </p:blipFill>
        <p:spPr>
          <a:xfrm>
            <a:off x="1091444" y="240669"/>
            <a:ext cx="7448550" cy="518457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623688" y="1948149"/>
            <a:ext cx="1120024" cy="6654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43711" y="1948149"/>
            <a:ext cx="1755488" cy="22251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1747"/>
          <a:stretch/>
        </p:blipFill>
        <p:spPr>
          <a:xfrm>
            <a:off x="3203154" y="4532652"/>
            <a:ext cx="3409950" cy="1650529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758580" y="5893296"/>
            <a:ext cx="4654296" cy="3111795"/>
            <a:chOff x="2758580" y="5893296"/>
            <a:chExt cx="4654296" cy="311179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t="61747"/>
            <a:stretch/>
          </p:blipFill>
          <p:spPr>
            <a:xfrm>
              <a:off x="3188554" y="7354562"/>
              <a:ext cx="3409950" cy="165052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t="20809"/>
            <a:stretch/>
          </p:blipFill>
          <p:spPr>
            <a:xfrm>
              <a:off x="2758580" y="5893296"/>
              <a:ext cx="4654296" cy="1507200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4743711" y="996752"/>
            <a:ext cx="0" cy="8432444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168008" y="4322479"/>
            <a:ext cx="0" cy="1527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44230" y="4297427"/>
            <a:ext cx="0" cy="15274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 rot="4342715">
            <a:off x="6096947" y="5733040"/>
            <a:ext cx="144016" cy="396044"/>
            <a:chOff x="8580276" y="4165104"/>
            <a:chExt cx="144016" cy="39604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 rot="4342715">
            <a:off x="3384748" y="5720513"/>
            <a:ext cx="144016" cy="396044"/>
            <a:chOff x="8580276" y="4165104"/>
            <a:chExt cx="144016" cy="396044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8580276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724292" y="4165104"/>
              <a:ext cx="0" cy="396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>
            <a:off x="3431704" y="5999691"/>
            <a:ext cx="0" cy="23044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155482" y="5987164"/>
            <a:ext cx="0" cy="23169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28748" y="3147111"/>
            <a:ext cx="0" cy="5257791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927727" y="2274894"/>
            <a:ext cx="0" cy="2484276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940744" y="5594602"/>
                <a:ext cx="618374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44" y="5594602"/>
                <a:ext cx="618374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>
            <a:off x="4743710" y="2899184"/>
            <a:ext cx="1184017" cy="61169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4233869" y="2889524"/>
            <a:ext cx="509843" cy="3029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743711" y="2889524"/>
            <a:ext cx="912047" cy="11560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743711" y="8110429"/>
            <a:ext cx="2323205" cy="294473"/>
          </a:xfrm>
          <a:prstGeom prst="straightConnector1">
            <a:avLst/>
          </a:prstGeom>
          <a:ln w="6350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743711" y="2888473"/>
            <a:ext cx="2669165" cy="338324"/>
          </a:xfrm>
          <a:prstGeom prst="straightConnector1">
            <a:avLst/>
          </a:prstGeom>
          <a:ln w="6350">
            <a:solidFill>
              <a:schemeClr val="tx1"/>
            </a:solidFill>
            <a:prstDash val="lgDashDot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985653" y="3100325"/>
                <a:ext cx="52283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653" y="3100325"/>
                <a:ext cx="522835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074145" y="1516160"/>
                <a:ext cx="552138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45" y="1516160"/>
                <a:ext cx="552138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306163" y="1948149"/>
                <a:ext cx="55758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163" y="1948149"/>
                <a:ext cx="55758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5274116" y="2401297"/>
                <a:ext cx="69467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16" y="2401297"/>
                <a:ext cx="694677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23625" y="2563702"/>
                <a:ext cx="703333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625" y="2563702"/>
                <a:ext cx="703333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/>
          <p:cNvCxnSpPr/>
          <p:nvPr/>
        </p:nvCxnSpPr>
        <p:spPr>
          <a:xfrm>
            <a:off x="4743710" y="1948149"/>
            <a:ext cx="0" cy="8127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223792" y="2220888"/>
                <a:ext cx="52392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792" y="2220888"/>
                <a:ext cx="523925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/>
          <p:nvPr/>
        </p:nvCxnSpPr>
        <p:spPr>
          <a:xfrm>
            <a:off x="4743710" y="2928257"/>
            <a:ext cx="0" cy="5826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4187022" y="3238597"/>
                <a:ext cx="628697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400" dirty="0">
                  <a:solidFill>
                    <a:schemeClr val="tx1"/>
                  </a:solidFill>
                  <a:latin typeface="arial (Body)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022" y="3238597"/>
                <a:ext cx="628697" cy="6155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958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7249" t="8599" r="7694" b="6198"/>
          <a:stretch/>
        </p:blipFill>
        <p:spPr>
          <a:xfrm>
            <a:off x="-24680" y="1230777"/>
            <a:ext cx="6336704" cy="7848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17" t="2139" r="953" b="1490"/>
          <a:stretch/>
        </p:blipFill>
        <p:spPr>
          <a:xfrm>
            <a:off x="6564052" y="1232437"/>
            <a:ext cx="7135715" cy="78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126" y="1529086"/>
            <a:ext cx="4823440" cy="36085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154"/>
          <a:stretch/>
        </p:blipFill>
        <p:spPr>
          <a:xfrm>
            <a:off x="976842" y="5458543"/>
            <a:ext cx="3971650" cy="23695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81890" y="2482896"/>
            <a:ext cx="5226676" cy="4651290"/>
          </a:xfrm>
          <a:prstGeom prst="rect">
            <a:avLst/>
          </a:prstGeom>
          <a:solidFill>
            <a:srgbClr val="85858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rgbClr val="868686"/>
                </a:solidFill>
              </a:ln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95228" y="1917030"/>
            <a:ext cx="0" cy="5217156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9173" y="4567308"/>
                <a:ext cx="4303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73" y="4567308"/>
                <a:ext cx="43037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065831" y="2652936"/>
            <a:ext cx="2372241" cy="43112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ysClr val="windowText" lastClr="000000"/>
                </a:solidFill>
                <a:latin typeface="arial (Body)"/>
              </a:rPr>
              <a:t>(1)</a:t>
            </a:r>
            <a:endParaRPr lang="en-CA" sz="2800" dirty="0">
              <a:solidFill>
                <a:sysClr val="windowText" lastClr="000000"/>
              </a:solidFill>
              <a:latin typeface="arial (Body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552384" y="2652936"/>
            <a:ext cx="2372241" cy="43112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solidFill>
                  <a:sysClr val="windowText" lastClr="000000"/>
                </a:solidFill>
                <a:latin typeface="arial (Body)"/>
              </a:rPr>
              <a:t>(2)</a:t>
            </a:r>
            <a:endParaRPr lang="en-CA" sz="2800" dirty="0">
              <a:solidFill>
                <a:sysClr val="windowText" lastClr="000000"/>
              </a:solidFill>
              <a:latin typeface="arial (Body)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34480" y="2437081"/>
            <a:ext cx="648072" cy="4742920"/>
          </a:xfrm>
          <a:prstGeom prst="rect">
            <a:avLst/>
          </a:prstGeom>
          <a:solidFill>
            <a:srgbClr val="FFFF00">
              <a:alpha val="50196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/>
          <p:cNvCxnSpPr>
            <a:endCxn id="13" idx="0"/>
          </p:cNvCxnSpPr>
          <p:nvPr/>
        </p:nvCxnSpPr>
        <p:spPr>
          <a:xfrm>
            <a:off x="9358516" y="1917030"/>
            <a:ext cx="0" cy="520051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48326" y="6907565"/>
            <a:ext cx="0" cy="77018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38072" y="6576749"/>
            <a:ext cx="0" cy="963292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52384" y="6576749"/>
            <a:ext cx="0" cy="963292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635958" y="2650853"/>
            <a:ext cx="0" cy="431329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9481415" y="213469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860132" y="213469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682552" y="759724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570004" y="7597240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955066" y="7330707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552384" y="7330707"/>
            <a:ext cx="483006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41665" y="6907565"/>
            <a:ext cx="0" cy="770185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48946" y="1556512"/>
                <a:ext cx="1673086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946" y="1556512"/>
                <a:ext cx="1673086" cy="84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138063" y="7366408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063" y="7366408"/>
                <a:ext cx="4025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9495228" y="4798140"/>
            <a:ext cx="7772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162104" y="4790302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104" y="4790302"/>
                <a:ext cx="223266" cy="369332"/>
              </a:xfrm>
              <a:prstGeom prst="rect">
                <a:avLst/>
              </a:prstGeom>
              <a:blipFill>
                <a:blip r:embed="rId7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 flipV="1">
            <a:off x="9495228" y="4004384"/>
            <a:ext cx="0" cy="8041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579765" y="381971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65" y="3819718"/>
                <a:ext cx="245708" cy="369332"/>
              </a:xfrm>
              <a:prstGeom prst="rect">
                <a:avLst/>
              </a:prstGeom>
              <a:blipFill>
                <a:blip r:embed="rId8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030395" y="709987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395" y="7099875"/>
                <a:ext cx="446404" cy="461665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6292240" y="2650853"/>
            <a:ext cx="883778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4722" y="6963891"/>
            <a:ext cx="1005312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43474" y="4564684"/>
            <a:ext cx="189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Bi-cell Photodiode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3415753" y="5650371"/>
            <a:ext cx="194186" cy="53967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067767" y="6355294"/>
            <a:ext cx="1014900" cy="60859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-222420" y="618164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IR LED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15748" y="5025997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Cell 1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69193" y="584168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Cell 2</a:t>
            </a:r>
            <a:endParaRPr lang="en-CA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95173" y="7361885"/>
            <a:ext cx="176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Optical Slit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cxnSp>
        <p:nvCxnSpPr>
          <p:cNvPr id="43" name="Straight Connector 42"/>
          <p:cNvCxnSpPr>
            <a:endCxn id="42" idx="1"/>
          </p:cNvCxnSpPr>
          <p:nvPr/>
        </p:nvCxnSpPr>
        <p:spPr>
          <a:xfrm>
            <a:off x="2911141" y="6842513"/>
            <a:ext cx="884032" cy="7502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01789" y="1673025"/>
            <a:ext cx="240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Modulated Light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arial (Body)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365617" y="2177055"/>
            <a:ext cx="396213" cy="11865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222420" y="2650853"/>
            <a:ext cx="168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arial (Body)"/>
              </a:rPr>
              <a:t>Compliant Structure</a:t>
            </a:r>
          </a:p>
        </p:txBody>
      </p:sp>
      <p:sp>
        <p:nvSpPr>
          <p:cNvPr id="50" name="Arc 49"/>
          <p:cNvSpPr/>
          <p:nvPr/>
        </p:nvSpPr>
        <p:spPr>
          <a:xfrm rot="16200000" flipH="1" flipV="1">
            <a:off x="1043971" y="4455041"/>
            <a:ext cx="1141913" cy="1141913"/>
          </a:xfrm>
          <a:prstGeom prst="arc">
            <a:avLst>
              <a:gd name="adj1" fmla="val 16666355"/>
              <a:gd name="adj2" fmla="val 4694145"/>
            </a:avLst>
          </a:prstGeom>
          <a:ln w="38100">
            <a:solidFill>
              <a:srgbClr val="FF0000"/>
            </a:solidFill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903529" y="4601955"/>
                <a:ext cx="672556" cy="49084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29" y="4601955"/>
                <a:ext cx="672556" cy="490840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57088" y="4697969"/>
                <a:ext cx="515269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88" y="4697969"/>
                <a:ext cx="515269" cy="461665"/>
              </a:xfrm>
              <a:prstGeom prst="rect">
                <a:avLst/>
              </a:prstGeom>
              <a:blipFill>
                <a:blip r:embed="rId11"/>
                <a:stretch>
                  <a:fillRect l="-3571" b="-18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>
            <a:off x="696128" y="5025997"/>
            <a:ext cx="93963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09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76"/>
          <a:stretch/>
        </p:blipFill>
        <p:spPr>
          <a:xfrm>
            <a:off x="649161" y="2143998"/>
            <a:ext cx="11027460" cy="577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068760"/>
            <a:ext cx="8436156" cy="7848872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529357" y="2465487"/>
            <a:ext cx="5047488" cy="5047488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8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9488" y="-2063588"/>
            <a:ext cx="19230975" cy="750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6" y="7909520"/>
            <a:ext cx="9553575" cy="1037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2" y="-600075"/>
            <a:ext cx="4829175" cy="11258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7969"/>
          <a:stretch/>
        </p:blipFill>
        <p:spPr>
          <a:xfrm>
            <a:off x="8328248" y="4200450"/>
            <a:ext cx="4838700" cy="58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6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2" y="492696"/>
            <a:ext cx="5114925" cy="1409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12" y="1902396"/>
            <a:ext cx="50101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05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71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43620" y="513672"/>
                <a:ext cx="5966120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𝑠𝑦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20" y="513672"/>
                <a:ext cx="5966120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43620" y="3055477"/>
                <a:ext cx="6109621" cy="1277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20" y="3055477"/>
                <a:ext cx="6109621" cy="1277209"/>
              </a:xfrm>
              <a:prstGeom prst="rect">
                <a:avLst/>
              </a:prstGeom>
              <a:blipFill>
                <a:blip r:embed="rId3"/>
                <a:stretch>
                  <a:fillRect l="-1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226171" y="4885184"/>
                <a:ext cx="6818405" cy="9891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CA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71" y="4885184"/>
                <a:ext cx="6818405" cy="989117"/>
              </a:xfrm>
              <a:prstGeom prst="rect">
                <a:avLst/>
              </a:prstGeom>
              <a:blipFill>
                <a:blip r:embed="rId4"/>
                <a:stretch>
                  <a:fillRect b="-245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702811" y="6144282"/>
                <a:ext cx="11117826" cy="13439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𝑠𝑦</m:t>
                          </m:r>
                        </m:sub>
                      </m:sSub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:endParaRPr lang="en-US" i="1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1" y="6144282"/>
                <a:ext cx="11117826" cy="134395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33809" y="3985210"/>
                <a:ext cx="5536644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809" y="3985210"/>
                <a:ext cx="5536644" cy="70705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48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5764463" cy="246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5764463" cy="246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3515632"/>
                <a:ext cx="5391669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3515632"/>
                <a:ext cx="5391669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55774" y="5606922"/>
                <a:ext cx="6725880" cy="96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</m:oMathPara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𝑠𝑥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5606922"/>
                <a:ext cx="6725880" cy="967188"/>
              </a:xfrm>
              <a:prstGeom prst="rect">
                <a:avLst/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727848" y="4577407"/>
                <a:ext cx="5180777" cy="64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577407"/>
                <a:ext cx="5180777" cy="6442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655774" y="6830463"/>
                <a:ext cx="8010334" cy="76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6830463"/>
                <a:ext cx="8010334" cy="76110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55774" y="7809232"/>
                <a:ext cx="10527947" cy="984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𝑠𝑥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4" y="7809232"/>
                <a:ext cx="10527947" cy="98405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70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91302</TotalTime>
  <Words>13278</Words>
  <Application>Microsoft Office PowerPoint</Application>
  <PresentationFormat>Custom</PresentationFormat>
  <Paragraphs>431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(Body)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212</cp:revision>
  <dcterms:created xsi:type="dcterms:W3CDTF">2019-01-23T01:17:59Z</dcterms:created>
  <dcterms:modified xsi:type="dcterms:W3CDTF">2020-12-01T19:53:07Z</dcterms:modified>
</cp:coreProperties>
</file>